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lab 돋움 레귤러 Bold" charset="1" panose="02060800000000000000"/>
      <p:regular r:id="rId25"/>
    </p:embeddedFont>
    <p:embeddedFont>
      <p:font typeface="Cabin Bold" charset="1" panose="00000800000000000000"/>
      <p:regular r:id="rId26"/>
    </p:embeddedFont>
    <p:embeddedFont>
      <p:font typeface="Tlab 돋움 레귤러" charset="1" panose="0206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와이파이 존 밀집 지역 및 취약 지역 확인</a:t>
            </a:r>
          </a:p>
          <a:p>
            <a:r>
              <a:rPr lang="en-US"/>
              <a:t/>
            </a:r>
          </a:p>
          <a:p>
            <a:r>
              <a:rPr lang="en-US"/>
              <a:t>복지 및 공공시설 중심의 사회적 약자 배려 구조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7.jpeg" Type="http://schemas.openxmlformats.org/officeDocument/2006/relationships/image"/><Relationship Id="rId4" Target="../media/VAGqWwrWYMA.mp4" Type="http://schemas.openxmlformats.org/officeDocument/2006/relationships/video"/><Relationship Id="rId5" Target="../media/VAGqWwrWYM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qW1cra3c.mp4" Type="http://schemas.openxmlformats.org/officeDocument/2006/relationships/video"/><Relationship Id="rId4" Target="../media/VAGqW1cra3c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9660" y="3874770"/>
            <a:ext cx="11989640" cy="25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169"/>
              </a:lnSpc>
            </a:pPr>
            <a:r>
              <a:rPr lang="en-US" b="true" sz="8999" spc="-4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서울시 공공 와이파이</a:t>
            </a:r>
          </a:p>
          <a:p>
            <a:pPr algn="r">
              <a:lnSpc>
                <a:spcPts val="10169"/>
              </a:lnSpc>
            </a:pPr>
            <a:r>
              <a:rPr lang="en-US" b="true" sz="8999" spc="-4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분석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811771"/>
            <a:ext cx="3006628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김지용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68641"/>
            <a:ext cx="3006628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이현규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25510"/>
            <a:ext cx="3006628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제갈도원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59927" y="3175762"/>
            <a:ext cx="4899373" cy="64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6"/>
              </a:lnSpc>
            </a:pPr>
            <a:r>
              <a:rPr lang="en-US" b="true" sz="3800" spc="9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빅데이터 처리 기말고사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349758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결과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63725"/>
            <a:ext cx="6128560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설치 장소 유형 TOP 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71143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거리와 공원이 압도적으로 많음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55368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공공시설(구청, 복지센터 등)도 상위 랭크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39593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시민 접근성 중심 배치 정책의 결과로 추정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86741" y="2512687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9" y="0"/>
                </a:lnTo>
                <a:lnTo>
                  <a:pt x="11301259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72510" y="162172"/>
            <a:ext cx="373581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-23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  <a:p>
            <a:pPr algn="l">
              <a:lnSpc>
                <a:spcPts val="299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0398" y="1028700"/>
            <a:ext cx="9838902" cy="8129393"/>
          </a:xfrm>
          <a:custGeom>
            <a:avLst/>
            <a:gdLst/>
            <a:ahLst/>
            <a:cxnLst/>
            <a:rect r="r" b="b" t="t" l="l"/>
            <a:pathLst>
              <a:path h="8129393" w="9838902">
                <a:moveTo>
                  <a:pt x="0" y="0"/>
                </a:moveTo>
                <a:lnTo>
                  <a:pt x="9838902" y="0"/>
                </a:lnTo>
                <a:lnTo>
                  <a:pt x="9838902" y="8129393"/>
                </a:lnTo>
                <a:lnTo>
                  <a:pt x="0" y="812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2050"/>
            <a:ext cx="349758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결과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63725"/>
            <a:ext cx="6128560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자치구 - 설치유형 연관성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69912"/>
            <a:ext cx="57044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강서구,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성동구, 구로구 등은 특정 유형 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현상 뚜렷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65393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행정구역별 특성이 영향을 미침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57247" y="1858143"/>
            <a:ext cx="12773507" cy="69155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2535" y="690376"/>
            <a:ext cx="819274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b="true" sz="6500" spc="-19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지도 시각화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2535" y="1512701"/>
            <a:ext cx="18110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Folium 활용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30568" y="2129628"/>
            <a:ext cx="14626864" cy="71286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14425"/>
            <a:ext cx="8115300" cy="136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4900" spc="-14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분석 도구 시연</a:t>
            </a:r>
          </a:p>
          <a:p>
            <a:pPr algn="l">
              <a:lnSpc>
                <a:spcPts val="55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86691" y="603232"/>
            <a:ext cx="6072609" cy="9080537"/>
          </a:xfrm>
          <a:custGeom>
            <a:avLst/>
            <a:gdLst/>
            <a:ahLst/>
            <a:cxnLst/>
            <a:rect r="r" b="b" t="t" l="l"/>
            <a:pathLst>
              <a:path h="9080537" w="6072609">
                <a:moveTo>
                  <a:pt x="0" y="0"/>
                </a:moveTo>
                <a:lnTo>
                  <a:pt x="6072609" y="0"/>
                </a:lnTo>
                <a:lnTo>
                  <a:pt x="6072609" y="9080536"/>
                </a:lnTo>
                <a:lnTo>
                  <a:pt x="0" y="908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1075"/>
            <a:ext cx="1533423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60624"/>
            <a:ext cx="789312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디지털 소외 지역 해소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설치 밀도가 낮은 지역의 인프라 확충을 통해 격차 완화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35700"/>
            <a:ext cx="811530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효율적 자원 배분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 및 수요를 반영한 와이파이 설치로 예산 낭비 최소화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70400"/>
            <a:ext cx="713637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네트워크 품질 향상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이용 지역의 품질 강화로 사용자 만족도 증대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01000"/>
            <a:ext cx="986381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맞춤형 운영 전략 수립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 특성과 수요를 반영한 유지·보수 체계 마련으로 지속 가능성 확보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9866" y="3132043"/>
            <a:ext cx="3223445" cy="32234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69389" y="3135985"/>
            <a:ext cx="3223445" cy="32234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47406" y="3135985"/>
            <a:ext cx="3223445" cy="32234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81075"/>
            <a:ext cx="1533423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스택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9023" y="4451219"/>
            <a:ext cx="369736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 spc="-2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개발환경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32431" y="4498788"/>
            <a:ext cx="369736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 spc="-2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0447" y="4498788"/>
            <a:ext cx="369736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 spc="-2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처리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807097"/>
            <a:ext cx="3925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Python, Google Colab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18224" y="7854666"/>
            <a:ext cx="392577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requests,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xmltodict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96240" y="7854666"/>
            <a:ext cx="392577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pandas,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numpy</a:t>
            </a:r>
          </a:p>
          <a:p>
            <a:pPr algn="ctr">
              <a:lnSpc>
                <a:spcPts val="349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2723559" y="6679339"/>
            <a:ext cx="488291" cy="855436"/>
            <a:chOff x="0" y="0"/>
            <a:chExt cx="651054" cy="1140581"/>
          </a:xfrm>
        </p:grpSpPr>
        <p:sp>
          <p:nvSpPr>
            <p:cNvPr name="Freeform 19" id="19"/>
            <p:cNvSpPr/>
            <p:nvPr/>
          </p:nvSpPr>
          <p:spPr>
            <a:xfrm flipH="false" flipV="false" rot="5400000">
              <a:off x="107788" y="597315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107788" y="242837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5400000">
              <a:off x="107788" y="-107788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954182" y="3132043"/>
            <a:ext cx="3223445" cy="32234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717224" y="4451219"/>
            <a:ext cx="369736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800" spc="-28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시각화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03017" y="7807097"/>
            <a:ext cx="392577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matplotlib,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seaborn, folium, ipywidgets</a:t>
            </a:r>
          </a:p>
          <a:p>
            <a:pPr algn="ctr">
              <a:lnSpc>
                <a:spcPts val="3499"/>
              </a:lnSpc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6936966" y="6726908"/>
            <a:ext cx="488291" cy="855436"/>
            <a:chOff x="0" y="0"/>
            <a:chExt cx="651054" cy="1140581"/>
          </a:xfrm>
        </p:grpSpPr>
        <p:sp>
          <p:nvSpPr>
            <p:cNvPr name="Freeform 28" id="28"/>
            <p:cNvSpPr/>
            <p:nvPr/>
          </p:nvSpPr>
          <p:spPr>
            <a:xfrm flipH="false" flipV="false" rot="5400000">
              <a:off x="107788" y="597315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5400000">
              <a:off x="107788" y="242837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5400000">
              <a:off x="107788" y="-107788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014983" y="6703143"/>
            <a:ext cx="488291" cy="855436"/>
            <a:chOff x="0" y="0"/>
            <a:chExt cx="651054" cy="1140581"/>
          </a:xfrm>
        </p:grpSpPr>
        <p:sp>
          <p:nvSpPr>
            <p:cNvPr name="Freeform 32" id="32"/>
            <p:cNvSpPr/>
            <p:nvPr/>
          </p:nvSpPr>
          <p:spPr>
            <a:xfrm flipH="false" flipV="false" rot="5400000">
              <a:off x="107788" y="597315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5400000">
              <a:off x="107788" y="242837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5400000">
              <a:off x="107788" y="-107788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5321759" y="6679339"/>
            <a:ext cx="488291" cy="855436"/>
            <a:chOff x="0" y="0"/>
            <a:chExt cx="651054" cy="1140581"/>
          </a:xfrm>
        </p:grpSpPr>
        <p:sp>
          <p:nvSpPr>
            <p:cNvPr name="Freeform 36" id="36"/>
            <p:cNvSpPr/>
            <p:nvPr/>
          </p:nvSpPr>
          <p:spPr>
            <a:xfrm flipH="false" flipV="false" rot="5400000">
              <a:off x="107788" y="597315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5400000">
              <a:off x="107788" y="242837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5400000">
              <a:off x="107788" y="-107788"/>
              <a:ext cx="435479" cy="651054"/>
            </a:xfrm>
            <a:custGeom>
              <a:avLst/>
              <a:gdLst/>
              <a:ahLst/>
              <a:cxnLst/>
              <a:rect r="r" b="b" t="t" l="l"/>
              <a:pathLst>
                <a:path h="651054" w="435479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1254" y="1162050"/>
            <a:ext cx="8192746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역할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777856"/>
            <a:ext cx="5309811" cy="314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김지용 - 데이터 수집 및 전처리</a:t>
            </a:r>
          </a:p>
          <a:p>
            <a:pPr algn="just">
              <a:lnSpc>
                <a:spcPts val="3100"/>
              </a:lnSpc>
            </a:pPr>
          </a:p>
          <a:p>
            <a:pPr algn="just" marL="669309" indent="-334654" lvl="1">
              <a:lnSpc>
                <a:spcPts val="3100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 설정 / 데이터 수집</a:t>
            </a:r>
          </a:p>
          <a:p>
            <a:pPr algn="just">
              <a:lnSpc>
                <a:spcPts val="3100"/>
              </a:lnSpc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just" marL="669309" indent="-334654" lvl="1">
              <a:lnSpc>
                <a:spcPts val="3100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전처리 / 로드 </a:t>
            </a:r>
          </a:p>
          <a:p>
            <a:pPr algn="just">
              <a:lnSpc>
                <a:spcPts val="3100"/>
              </a:lnSpc>
            </a:pPr>
          </a:p>
          <a:p>
            <a:pPr algn="just" marL="669309" indent="-334654" lvl="1">
              <a:lnSpc>
                <a:spcPts val="3100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통합 </a:t>
            </a:r>
          </a:p>
          <a:p>
            <a:pPr algn="r">
              <a:lnSpc>
                <a:spcPts val="31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736686" y="3777856"/>
            <a:ext cx="5623267" cy="202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이현규 - 데이터 시각화</a:t>
            </a:r>
          </a:p>
          <a:p>
            <a:pPr algn="just">
              <a:lnSpc>
                <a:spcPts val="3100"/>
              </a:lnSpc>
            </a:pPr>
          </a:p>
          <a:p>
            <a:pPr algn="just" marL="669309" indent="-334654" lvl="1">
              <a:lnSpc>
                <a:spcPts val="3100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기본 및 고급 시각화 구현</a:t>
            </a:r>
          </a:p>
          <a:p>
            <a:pPr algn="just">
              <a:lnSpc>
                <a:spcPts val="3100"/>
              </a:lnSpc>
            </a:pPr>
          </a:p>
          <a:p>
            <a:pPr algn="just" marL="669309" indent="-334654" lvl="1">
              <a:lnSpc>
                <a:spcPts val="3875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결과 시각적 인사이트 도출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13969" y="3777856"/>
            <a:ext cx="4184676" cy="236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제갈도원 - 시도 시각화</a:t>
            </a:r>
          </a:p>
          <a:p>
            <a:pPr algn="just">
              <a:lnSpc>
                <a:spcPts val="3100"/>
              </a:lnSpc>
            </a:pPr>
          </a:p>
          <a:p>
            <a:pPr algn="just" marL="669309" indent="-334654" lvl="1">
              <a:lnSpc>
                <a:spcPts val="3100"/>
              </a:lnSpc>
              <a:buFont typeface="Arial"/>
              <a:buChar char="•"/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지도 기반 시각화 구현</a:t>
            </a:r>
          </a:p>
          <a:p>
            <a:pPr algn="just">
              <a:lnSpc>
                <a:spcPts val="3100"/>
              </a:lnSpc>
            </a:pPr>
          </a:p>
          <a:p>
            <a:pPr algn="just">
              <a:lnSpc>
                <a:spcPts val="3100"/>
              </a:lnSpc>
            </a:pPr>
          </a:p>
          <a:p>
            <a:pPr algn="r">
              <a:lnSpc>
                <a:spcPts val="3100"/>
              </a:lnSpc>
            </a:pPr>
            <a:r>
              <a:rPr lang="en-US" b="true" sz="3100" spc="-9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31911" y="2406698"/>
            <a:ext cx="2674598" cy="2139678"/>
          </a:xfrm>
          <a:custGeom>
            <a:avLst/>
            <a:gdLst/>
            <a:ahLst/>
            <a:cxnLst/>
            <a:rect r="r" b="b" t="t" l="l"/>
            <a:pathLst>
              <a:path h="2139678" w="2674598">
                <a:moveTo>
                  <a:pt x="0" y="0"/>
                </a:moveTo>
                <a:lnTo>
                  <a:pt x="2674597" y="0"/>
                </a:lnTo>
                <a:lnTo>
                  <a:pt x="2674597" y="2139678"/>
                </a:lnTo>
                <a:lnTo>
                  <a:pt x="0" y="213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6086" y="2044665"/>
            <a:ext cx="2160825" cy="2863744"/>
          </a:xfrm>
          <a:custGeom>
            <a:avLst/>
            <a:gdLst/>
            <a:ahLst/>
            <a:cxnLst/>
            <a:rect r="r" b="b" t="t" l="l"/>
            <a:pathLst>
              <a:path h="2863744" w="2160825">
                <a:moveTo>
                  <a:pt x="0" y="0"/>
                </a:moveTo>
                <a:lnTo>
                  <a:pt x="2160825" y="0"/>
                </a:lnTo>
                <a:lnTo>
                  <a:pt x="2160825" y="2863744"/>
                </a:lnTo>
                <a:lnTo>
                  <a:pt x="0" y="2863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43000"/>
            <a:ext cx="14586701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-18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회고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2324" y="5773624"/>
            <a:ext cx="6991253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설치</a:t>
            </a: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밀도가 낮은 지역의 인프라 보강 필요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544829" y="5736230"/>
            <a:ext cx="7714471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상위 5개 구 : 강서구, 중구, 노원구, 구로구, 성동구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324" y="6436945"/>
            <a:ext cx="7271061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</a:t>
            </a: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이용 통계 데이터 확보 불가로 이용 패턴 분석 제한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32324" y="7103568"/>
            <a:ext cx="6991253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설치</a:t>
            </a: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위치 외 네트워크 품질, 속도 등 정성적 정보 부재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166617" y="5086350"/>
            <a:ext cx="2239763" cy="47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2800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아쉬운 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1911" y="4898919"/>
            <a:ext cx="2674598" cy="47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2800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분석 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4829" y="6399551"/>
            <a:ext cx="7714471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 설치 장소 : 시민들의 일상적 동선을 고려한 설치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44829" y="7097924"/>
            <a:ext cx="7714471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25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활용 방안 : 상대적 취약 지역 보완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7334" y="4488181"/>
            <a:ext cx="2273332" cy="126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b="true" sz="8000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41482" y="4488181"/>
            <a:ext cx="5205036" cy="126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b="true" sz="8000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감사합니다.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742170" y="7115175"/>
            <a:ext cx="111442" cy="108585"/>
            <a:chOff x="0" y="0"/>
            <a:chExt cx="148590" cy="144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699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7780"/>
                  </a:moveTo>
                  <a:cubicBezTo>
                    <a:pt x="29210" y="50800"/>
                    <a:pt x="8890" y="4445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4219724" cy="112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spc="-254" b="true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3971" y="2740427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946420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3971" y="3923066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129059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3971" y="5148939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3971" y="6370230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740427"/>
            <a:ext cx="552818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b="true" sz="3900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3941" y="3923066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결론 및 제안 사항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3941" y="5108865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Q&amp;A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5389" y="2717073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5389" y="3923066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방법론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5389" y="5160936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 역할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85389" y="6370230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수행과정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5418" y="2740427"/>
            <a:ext cx="5403203" cy="98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분석 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34" r="0" b="-163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599760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-18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86304"/>
            <a:ext cx="7551975" cy="242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1"/>
              </a:lnSpc>
            </a:pPr>
            <a:r>
              <a:rPr lang="en-US" sz="3570" spc="-35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필요성</a:t>
            </a:r>
            <a:r>
              <a:rPr lang="en-US" sz="3570" spc="-35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l">
              <a:lnSpc>
                <a:spcPts val="5035"/>
              </a:lnSpc>
            </a:pPr>
            <a:r>
              <a:rPr lang="en-US" sz="3270" spc="-32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공공 와이파이의 중요성 </a:t>
            </a:r>
          </a:p>
          <a:p>
            <a:pPr algn="l">
              <a:lnSpc>
                <a:spcPts val="5035"/>
              </a:lnSpc>
            </a:pPr>
            <a:r>
              <a:rPr lang="en-US" sz="3270" spc="-32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기반 현황 분석 필요</a:t>
            </a:r>
          </a:p>
          <a:p>
            <a:pPr algn="ctr">
              <a:lnSpc>
                <a:spcPts val="464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6634" y="5734050"/>
            <a:ext cx="6560641" cy="250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569" spc="-35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목적</a:t>
            </a:r>
          </a:p>
          <a:p>
            <a:pPr algn="l">
              <a:lnSpc>
                <a:spcPts val="5100"/>
              </a:lnSpc>
            </a:pPr>
            <a:r>
              <a:rPr lang="en-US" sz="3269" spc="-32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구별 / 유형별 / 연도별 설치 현황 분석 </a:t>
            </a:r>
          </a:p>
          <a:p>
            <a:pPr algn="l">
              <a:lnSpc>
                <a:spcPts val="5100"/>
              </a:lnSpc>
            </a:pPr>
            <a:r>
              <a:rPr lang="en-US" sz="3269" spc="-32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시각화 및 정책 제안</a:t>
            </a:r>
          </a:p>
          <a:p>
            <a:pPr algn="ctr">
              <a:lnSpc>
                <a:spcPts val="556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6055074" y="2963586"/>
            <a:ext cx="0" cy="6246630"/>
          </a:xfrm>
          <a:prstGeom prst="line">
            <a:avLst/>
          </a:prstGeom>
          <a:ln cap="rnd" w="38100">
            <a:solidFill>
              <a:srgbClr val="424242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2227198" y="2963586"/>
            <a:ext cx="0" cy="6246630"/>
          </a:xfrm>
          <a:prstGeom prst="line">
            <a:avLst/>
          </a:prstGeom>
          <a:ln cap="rnd" w="38100">
            <a:solidFill>
              <a:srgbClr val="424242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17106" y="3255770"/>
            <a:ext cx="5253787" cy="564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변경 사유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접속 통계 데이터 API 접근 권한 획득 실패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필요 데이터 수집을 위한</a:t>
            </a: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행정 절차 지연</a:t>
            </a:r>
          </a:p>
          <a:p>
            <a:pPr algn="ctr">
              <a:lnSpc>
                <a:spcPts val="4481"/>
              </a:lnSpc>
            </a:pPr>
          </a:p>
          <a:p>
            <a:pPr algn="ctr">
              <a:lnSpc>
                <a:spcPts val="4481"/>
              </a:lnSpc>
            </a:pPr>
          </a:p>
          <a:p>
            <a:pPr algn="ctr">
              <a:lnSpc>
                <a:spcPts val="4481"/>
              </a:lnSpc>
            </a:pPr>
          </a:p>
          <a:p>
            <a:pPr algn="ctr">
              <a:lnSpc>
                <a:spcPts val="44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1458291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-18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방향 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2953602"/>
            <a:ext cx="18288000" cy="0"/>
          </a:xfrm>
          <a:prstGeom prst="line">
            <a:avLst/>
          </a:prstGeom>
          <a:ln cap="rnd" w="38100">
            <a:solidFill>
              <a:srgbClr val="424242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rnd" w="38100">
            <a:solidFill>
              <a:srgbClr val="424242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6582" y="3255770"/>
            <a:ext cx="5475592" cy="508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초기 계획</a:t>
            </a:r>
          </a:p>
          <a:p>
            <a:pPr algn="ctr">
              <a:lnSpc>
                <a:spcPts val="44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위치 정보와 3개월간 접속 통계</a:t>
            </a: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통합 분석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시간대별/지역별 이용 패턴 도출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유동인구와 이용률 상관관계 분석</a:t>
            </a:r>
          </a:p>
          <a:p>
            <a:pPr algn="ctr">
              <a:lnSpc>
                <a:spcPts val="4481"/>
              </a:lnSpc>
            </a:pPr>
          </a:p>
          <a:p>
            <a:pPr algn="ctr">
              <a:lnSpc>
                <a:spcPts val="448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570098" y="3255770"/>
            <a:ext cx="5294370" cy="5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b="true" sz="3201" spc="-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수정된 방향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설치 현황 기반 공간적 분포 패턴 분석으로 전환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위치 데이터 기반 핫스팟 분석 및 접근성 평가 강화</a:t>
            </a:r>
          </a:p>
          <a:p>
            <a:pPr algn="ctr">
              <a:lnSpc>
                <a:spcPts val="3781"/>
              </a:lnSpc>
            </a:pP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- 제한적 예측 모델을 통한 시간</a:t>
            </a:r>
          </a:p>
          <a:p>
            <a:pPr algn="ctr">
              <a:lnSpc>
                <a:spcPts val="3781"/>
              </a:lnSpc>
            </a:pPr>
            <a:r>
              <a:rPr lang="en-US" b="true" sz="2701" spc="-2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패턴 분석 시도</a:t>
            </a:r>
          </a:p>
          <a:p>
            <a:pPr algn="ctr">
              <a:lnSpc>
                <a:spcPts val="448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4422" y="5608941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1028" y="5608941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1256" y="5608941"/>
            <a:ext cx="409578" cy="612332"/>
          </a:xfrm>
          <a:custGeom>
            <a:avLst/>
            <a:gdLst/>
            <a:ahLst/>
            <a:cxnLst/>
            <a:rect r="r" b="b" t="t" l="l"/>
            <a:pathLst>
              <a:path h="612332" w="409578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90600"/>
            <a:ext cx="1002116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5000" spc="-15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공공와이파이 종료에 대한 오해와 진실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729" y="2942313"/>
            <a:ext cx="2346407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spc="-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오해 / 소문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72750" y="2951838"/>
            <a:ext cx="234640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-30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실제 사실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729" y="3744042"/>
            <a:ext cx="487075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2025년부터 공공와이파이 완전 종료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729" y="4786616"/>
            <a:ext cx="51362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정부가 예산 전액 삭감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39729" y="4566367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39729" y="5829047"/>
            <a:ext cx="51362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앞으로는 무료 와이파이 못 쓴다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729" y="6871478"/>
            <a:ext cx="51362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지자체가 운영을 이어간다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9729" y="7913910"/>
            <a:ext cx="51362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버스 와이파이도 중단된다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939729" y="5608941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939729" y="6651515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939729" y="7694088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939729" y="8736662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572750" y="3780513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❌ 기존 존은 계속 운영, 신규 구축만 중단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72750" y="4823087"/>
            <a:ext cx="53358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⭕ 신규 구축 및 장비 교체 예산은 삭감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0572750" y="4602839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572750" y="5865518"/>
            <a:ext cx="53358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❌ 기존 와이파이 존은 계속 이용 가능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72750" y="6907950"/>
            <a:ext cx="51362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⭕ 유지·보수는 각 지자체 책임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72750" y="7950381"/>
            <a:ext cx="55597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❌ 전국 버스 공공와이파이 구축 지원은 별도로 계속됨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0572750" y="5645412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0572750" y="6687986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10572750" y="7730559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10572750" y="9048931"/>
            <a:ext cx="5704417" cy="0"/>
          </a:xfrm>
          <a:prstGeom prst="line">
            <a:avLst/>
          </a:prstGeom>
          <a:ln cap="rnd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65679" y="4461671"/>
            <a:ext cx="7022856" cy="2050722"/>
          </a:xfrm>
          <a:custGeom>
            <a:avLst/>
            <a:gdLst/>
            <a:ahLst/>
            <a:cxnLst/>
            <a:rect r="r" b="b" t="t" l="l"/>
            <a:pathLst>
              <a:path h="2050722" w="7022856">
                <a:moveTo>
                  <a:pt x="0" y="0"/>
                </a:moveTo>
                <a:lnTo>
                  <a:pt x="7022856" y="0"/>
                </a:lnTo>
                <a:lnTo>
                  <a:pt x="7022856" y="2050722"/>
                </a:lnTo>
                <a:lnTo>
                  <a:pt x="0" y="205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5" t="0" r="-66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8395" y="1943100"/>
            <a:ext cx="7022856" cy="2050722"/>
          </a:xfrm>
          <a:custGeom>
            <a:avLst/>
            <a:gdLst/>
            <a:ahLst/>
            <a:cxnLst/>
            <a:rect r="r" b="b" t="t" l="l"/>
            <a:pathLst>
              <a:path h="2050722" w="7022856">
                <a:moveTo>
                  <a:pt x="0" y="0"/>
                </a:moveTo>
                <a:lnTo>
                  <a:pt x="7022856" y="0"/>
                </a:lnTo>
                <a:lnTo>
                  <a:pt x="7022856" y="2050722"/>
                </a:lnTo>
                <a:lnTo>
                  <a:pt x="0" y="2050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2" r="0" b="-138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5679" y="6868714"/>
            <a:ext cx="7022856" cy="2389586"/>
          </a:xfrm>
          <a:custGeom>
            <a:avLst/>
            <a:gdLst/>
            <a:ahLst/>
            <a:cxnLst/>
            <a:rect r="r" b="b" t="t" l="l"/>
            <a:pathLst>
              <a:path h="2389586" w="7022856">
                <a:moveTo>
                  <a:pt x="0" y="0"/>
                </a:moveTo>
                <a:lnTo>
                  <a:pt x="7022856" y="0"/>
                </a:lnTo>
                <a:lnTo>
                  <a:pt x="7022856" y="2389586"/>
                </a:lnTo>
                <a:lnTo>
                  <a:pt x="0" y="2389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2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43000"/>
            <a:ext cx="819274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-18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방법론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583" y="2398941"/>
            <a:ext cx="8336979" cy="50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9"/>
              </a:lnSpc>
            </a:pP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서울 열린데이터 광장 API 활용</a:t>
            </a:r>
          </a:p>
          <a:p>
            <a:pPr algn="l">
              <a:lnSpc>
                <a:spcPts val="6729"/>
              </a:lnSpc>
            </a:pP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공공 와이파이 위치 정보 및 설치 현황</a:t>
            </a:r>
          </a:p>
          <a:p>
            <a:pPr algn="l">
              <a:lnSpc>
                <a:spcPts val="6729"/>
              </a:lnSpc>
            </a:pP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 (</a:t>
            </a: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총 6,100여 개소)</a:t>
            </a:r>
          </a:p>
          <a:p>
            <a:pPr algn="l">
              <a:lnSpc>
                <a:spcPts val="6729"/>
              </a:lnSpc>
            </a:pP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서울시 행정구역 경계 데이터</a:t>
            </a:r>
          </a:p>
          <a:p>
            <a:pPr algn="l">
              <a:lnSpc>
                <a:spcPts val="6729"/>
              </a:lnSpc>
            </a:pPr>
            <a:r>
              <a:rPr lang="en-US" sz="2951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 서울시 주요 시설물 위치 데이터</a:t>
            </a:r>
          </a:p>
          <a:p>
            <a:pPr algn="l">
              <a:lnSpc>
                <a:spcPts val="764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cap="rnd" w="19050">
            <a:solidFill>
              <a:srgbClr val="4A60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009596" y="5767804"/>
            <a:ext cx="3249704" cy="3417471"/>
          </a:xfrm>
          <a:custGeom>
            <a:avLst/>
            <a:gdLst/>
            <a:ahLst/>
            <a:cxnLst/>
            <a:rect r="r" b="b" t="t" l="l"/>
            <a:pathLst>
              <a:path h="3417471" w="3249704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00125"/>
            <a:ext cx="15334239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b="true" sz="6000" spc="-17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수행 과정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79234" y="2908153"/>
            <a:ext cx="61290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서울시 공공 와이파이 API 연동 및 데이터 수집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9234" y="4058421"/>
            <a:ext cx="61290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결측치 처리 및 좌표 정규화 등 데이터 정제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9234" y="5255763"/>
            <a:ext cx="53189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행정구역별 데이터 통합 및 정리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9234" y="6426268"/>
            <a:ext cx="53189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구별 설치 분포 및 전체 설치 패턴 분석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9234" y="7579076"/>
            <a:ext cx="53189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시간적 패턴 예측 모델 개발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79234" y="8763000"/>
            <a:ext cx="53189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</a:pPr>
            <a:r>
              <a:rPr lang="en-US" b="true" sz="2500" spc="-25">
                <a:solidFill>
                  <a:srgbClr val="29292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핫스팟 도출 및 인터랙티브 지도 구현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349758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결과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63725"/>
            <a:ext cx="6128560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자치구별 설치 현황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57260" y="1028700"/>
            <a:ext cx="10102040" cy="8229600"/>
          </a:xfrm>
          <a:custGeom>
            <a:avLst/>
            <a:gdLst/>
            <a:ahLst/>
            <a:cxnLst/>
            <a:rect r="r" b="b" t="t" l="l"/>
            <a:pathLst>
              <a:path h="8229600" w="10102040">
                <a:moveTo>
                  <a:pt x="0" y="0"/>
                </a:moveTo>
                <a:lnTo>
                  <a:pt x="10102040" y="0"/>
                </a:lnTo>
                <a:lnTo>
                  <a:pt x="101020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4" t="0" r="-27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69912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강서구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1,794개로 가장많음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55368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과천시 226개로 가장 적음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39593"/>
            <a:ext cx="491614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도심보다는 외곽 지역에 집중된 경향 확인 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0477" y="1028700"/>
            <a:ext cx="10158823" cy="7225463"/>
          </a:xfrm>
          <a:custGeom>
            <a:avLst/>
            <a:gdLst/>
            <a:ahLst/>
            <a:cxnLst/>
            <a:rect r="r" b="b" t="t" l="l"/>
            <a:pathLst>
              <a:path h="7225463" w="10158823">
                <a:moveTo>
                  <a:pt x="0" y="0"/>
                </a:moveTo>
                <a:lnTo>
                  <a:pt x="10158823" y="0"/>
                </a:lnTo>
                <a:lnTo>
                  <a:pt x="10158823" y="7225463"/>
                </a:lnTo>
                <a:lnTo>
                  <a:pt x="0" y="722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2050"/>
            <a:ext cx="349758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결과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63725"/>
            <a:ext cx="6128560" cy="64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2800" spc="28" b="true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연도별 설치 추이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69912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2022년 설치량폭발적증가</a:t>
            </a: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(8,667개)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55368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이후 정책 변화에 따라 급감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39593"/>
            <a:ext cx="570441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누적 설치 수는 25,000개 이상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72510" y="162172"/>
            <a:ext cx="37358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b="true" sz="2300" spc="-23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DAGqNYWLo1I</dc:identifier>
  <dcterms:modified xsi:type="dcterms:W3CDTF">2011-08-01T06:04:30Z</dcterms:modified>
  <cp:revision>1</cp:revision>
  <dc:title>빅데이터_기말고사</dc:title>
</cp:coreProperties>
</file>